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21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5687" tIns="47844" rIns="95687"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5687" tIns="47844" rIns="95687" bIns="47844" rtlCol="0"/>
          <a:lstStyle>
            <a:lvl1pPr algn="r">
              <a:defRPr sz="1300"/>
            </a:lvl1pPr>
          </a:lstStyle>
          <a:p>
            <a:fld id="{4DFD723E-4E9B-425D-A49E-26959A824F78}" type="datetimeFigureOut">
              <a:rPr kumimoji="1" lang="ja-JP" altLang="en-US" smtClean="0"/>
              <a:t>2021/7/28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5687" tIns="47844" rIns="95687" bIns="4784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7" tIns="47844" rIns="95687"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5687" tIns="47844" rIns="95687"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7" tIns="47844" rIns="95687" bIns="47844" rtlCol="0" anchor="b"/>
          <a:lstStyle>
            <a:lvl1pPr algn="r">
              <a:defRPr sz="1300"/>
            </a:lvl1pPr>
          </a:lstStyle>
          <a:p>
            <a:fld id="{8542CA88-DC5F-43BB-982F-A4A060D55668}" type="slidenum">
              <a:rPr kumimoji="1" lang="ja-JP" altLang="en-US" smtClean="0"/>
              <a:t>‹#›</a:t>
            </a:fld>
            <a:endParaRPr kumimoji="1" lang="ja-JP" altLang="en-US"/>
          </a:p>
        </p:txBody>
      </p:sp>
    </p:spTree>
    <p:extLst>
      <p:ext uri="{BB962C8B-B14F-4D97-AF65-F5344CB8AC3E}">
        <p14:creationId xmlns:p14="http://schemas.microsoft.com/office/powerpoint/2010/main" val="2941856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2325252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4096701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750199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041903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957218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46303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334969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349786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56877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617254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98EFFF-EE4A-4617-82A2-897B9D31D04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176190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98EFFF-EE4A-4617-82A2-897B9D31D04F}" type="datetimeFigureOut">
              <a:rPr kumimoji="1" lang="ja-JP" altLang="en-US" smtClean="0"/>
              <a:t>2021/7/28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4CC7D63-DA2C-4B40-8F40-A36411AD1B97}" type="slidenum">
              <a:rPr kumimoji="1" lang="ja-JP" altLang="en-US" smtClean="0"/>
              <a:t>‹#›</a:t>
            </a:fld>
            <a:endParaRPr kumimoji="1" lang="ja-JP" altLang="en-US"/>
          </a:p>
        </p:txBody>
      </p:sp>
    </p:spTree>
    <p:extLst>
      <p:ext uri="{BB962C8B-B14F-4D97-AF65-F5344CB8AC3E}">
        <p14:creationId xmlns:p14="http://schemas.microsoft.com/office/powerpoint/2010/main" val="4069347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吹き出し: 四角形 3">
            <a:extLst>
              <a:ext uri="{FF2B5EF4-FFF2-40B4-BE49-F238E27FC236}">
                <a16:creationId xmlns:a16="http://schemas.microsoft.com/office/drawing/2014/main" id="{F173746F-3C99-413F-870D-D1101D2617A1}"/>
              </a:ext>
            </a:extLst>
          </p:cNvPr>
          <p:cNvSpPr/>
          <p:nvPr/>
        </p:nvSpPr>
        <p:spPr>
          <a:xfrm>
            <a:off x="169950" y="171451"/>
            <a:ext cx="6480000" cy="6667499"/>
          </a:xfrm>
          <a:prstGeom prst="wedgeRectCallout">
            <a:avLst>
              <a:gd name="adj1" fmla="val -39127"/>
              <a:gd name="adj2" fmla="val 52262"/>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1F574CEB-C93E-4DD5-A281-831ED9D2AE57}"/>
              </a:ext>
            </a:extLst>
          </p:cNvPr>
          <p:cNvSpPr/>
          <p:nvPr/>
        </p:nvSpPr>
        <p:spPr>
          <a:xfrm>
            <a:off x="169950" y="171450"/>
            <a:ext cx="64800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Meiryo UI" panose="020B0604030504040204" pitchFamily="50" charset="-128"/>
                <a:ea typeface="Meiryo UI" panose="020B0604030504040204" pitchFamily="50" charset="-128"/>
              </a:rPr>
              <a:t>筑波大学附属桐が丘特別支援学校 保健体育科 講習会のお知らせ </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2800" dirty="0">
                <a:solidFill>
                  <a:srgbClr val="FFFF00"/>
                </a:solidFill>
                <a:latin typeface="HG創英角ﾎﾟｯﾌﾟ体" panose="040B0A09000000000000" pitchFamily="49" charset="-128"/>
                <a:ea typeface="HG創英角ﾎﾟｯﾌﾟ体" panose="040B0A09000000000000" pitchFamily="49" charset="-128"/>
              </a:rPr>
              <a:t>肢体不自由児の体育指導</a:t>
            </a:r>
            <a:endParaRPr kumimoji="1" lang="en-US" altLang="ja-JP" sz="2800" dirty="0">
              <a:solidFill>
                <a:srgbClr val="FFFF00"/>
              </a:solidFill>
              <a:latin typeface="HG創英角ﾎﾟｯﾌﾟ体" panose="040B0A09000000000000" pitchFamily="49" charset="-128"/>
              <a:ea typeface="HG創英角ﾎﾟｯﾌﾟ体" panose="040B0A09000000000000" pitchFamily="49" charset="-128"/>
            </a:endParaRPr>
          </a:p>
          <a:p>
            <a:pPr algn="ctr"/>
            <a:r>
              <a:rPr kumimoji="1" lang="en-US" altLang="ja-JP" dirty="0">
                <a:latin typeface="HG創英角ﾎﾟｯﾌﾟ体" panose="040B0A09000000000000" pitchFamily="49" charset="-128"/>
                <a:ea typeface="HG創英角ﾎﾟｯﾌﾟ体" panose="040B0A09000000000000" pitchFamily="49" charset="-128"/>
              </a:rPr>
              <a:t>〜</a:t>
            </a:r>
            <a:r>
              <a:rPr lang="ja-JP" altLang="en-US" b="1" dirty="0"/>
              <a:t>授業づくりのポイント</a:t>
            </a:r>
            <a:r>
              <a:rPr kumimoji="1" lang="en-US" altLang="ja-JP" dirty="0">
                <a:latin typeface="HG創英角ﾎﾟｯﾌﾟ体" panose="040B0A09000000000000" pitchFamily="49" charset="-128"/>
                <a:ea typeface="HG創英角ﾎﾟｯﾌﾟ体" panose="040B0A09000000000000" pitchFamily="49" charset="-128"/>
              </a:rPr>
              <a:t>〜</a:t>
            </a:r>
            <a:endParaRPr kumimoji="1" lang="en-US" altLang="ja-JP" dirty="0">
              <a:solidFill>
                <a:srgbClr val="FFFF00"/>
              </a:solidFill>
              <a:latin typeface="HG創英角ﾎﾟｯﾌﾟ体" panose="040B0A09000000000000" pitchFamily="49" charset="-128"/>
              <a:ea typeface="HG創英角ﾎﾟｯﾌﾟ体" panose="040B0A09000000000000" pitchFamily="49" charset="-128"/>
            </a:endParaRPr>
          </a:p>
        </p:txBody>
      </p:sp>
      <p:sp>
        <p:nvSpPr>
          <p:cNvPr id="9" name="正方形/長方形 8">
            <a:extLst>
              <a:ext uri="{FF2B5EF4-FFF2-40B4-BE49-F238E27FC236}">
                <a16:creationId xmlns:a16="http://schemas.microsoft.com/office/drawing/2014/main" id="{2D27F202-FF6D-45EB-BD88-3FD1F032BEB5}"/>
              </a:ext>
            </a:extLst>
          </p:cNvPr>
          <p:cNvSpPr/>
          <p:nvPr/>
        </p:nvSpPr>
        <p:spPr>
          <a:xfrm>
            <a:off x="319106" y="4194450"/>
            <a:ext cx="6219787" cy="2508678"/>
          </a:xfrm>
          <a:prstGeom prst="rect">
            <a:avLst/>
          </a:prstGeom>
          <a:solidFill>
            <a:schemeClr val="accent6">
              <a:lumMod val="40000"/>
              <a:lumOff val="6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latin typeface="Meiryo UI" panose="020B0604030504040204" pitchFamily="50" charset="-128"/>
              <a:ea typeface="Meiryo UI" panose="020B0604030504040204" pitchFamily="50" charset="-128"/>
            </a:endParaRPr>
          </a:p>
        </p:txBody>
      </p:sp>
      <p:pic>
        <p:nvPicPr>
          <p:cNvPr id="1028" name="Picture 4" descr="はてな・クエスチョンマークのイラスト | 無料のフリー素材 イラストエイト">
            <a:extLst>
              <a:ext uri="{FF2B5EF4-FFF2-40B4-BE49-F238E27FC236}">
                <a16:creationId xmlns:a16="http://schemas.microsoft.com/office/drawing/2014/main" id="{19309670-0A52-4650-AE7E-ED147F3CEF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150" y="1604306"/>
            <a:ext cx="2038350" cy="2547938"/>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a:extLst>
              <a:ext uri="{FF2B5EF4-FFF2-40B4-BE49-F238E27FC236}">
                <a16:creationId xmlns:a16="http://schemas.microsoft.com/office/drawing/2014/main" id="{0835B11F-DCB5-49FC-9864-0B3338BC5DC0}"/>
              </a:ext>
            </a:extLst>
          </p:cNvPr>
          <p:cNvSpPr/>
          <p:nvPr/>
        </p:nvSpPr>
        <p:spPr>
          <a:xfrm>
            <a:off x="302325" y="1362075"/>
            <a:ext cx="3060000" cy="2772000"/>
          </a:xfrm>
          <a:prstGeom prst="rect">
            <a:avLst/>
          </a:prstGeom>
          <a:solidFill>
            <a:schemeClr val="accent6">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solidFill>
                  <a:schemeClr val="tx1"/>
                </a:solidFill>
                <a:latin typeface="Meiryo UI" panose="020B0604030504040204" pitchFamily="50" charset="-128"/>
                <a:ea typeface="Meiryo UI" panose="020B0604030504040204" pitchFamily="50" charset="-128"/>
              </a:rPr>
              <a:t>準ずる教育課程に在籍する児童生徒の体育指導って？</a:t>
            </a:r>
            <a:endParaRPr kumimoji="1" lang="en-US" altLang="ja-JP"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solidFill>
                  <a:schemeClr val="tx1"/>
                </a:solidFill>
                <a:latin typeface="Meiryo UI" panose="020B0604030504040204" pitchFamily="50" charset="-128"/>
                <a:ea typeface="Meiryo UI" panose="020B0604030504040204" pitchFamily="50" charset="-128"/>
              </a:rPr>
              <a:t>小学校・中学校・高等学校に在籍する肢体不自由をもつ児童生徒の体育指導でお困りの先生</a:t>
            </a:r>
            <a:endParaRPr kumimoji="1" lang="en-US" altLang="ja-JP"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a:solidFill>
                  <a:schemeClr val="tx1"/>
                </a:solidFill>
                <a:latin typeface="Meiryo UI" panose="020B0604030504040204" pitchFamily="50" charset="-128"/>
                <a:ea typeface="Meiryo UI" panose="020B0604030504040204" pitchFamily="50" charset="-128"/>
              </a:rPr>
              <a:t>肢体不自由児の体育指導に関わる全ての方へ</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pic>
        <p:nvPicPr>
          <p:cNvPr id="1030" name="Picture 6" descr="インターネット・WEB の無料アイコン・イラスト素材 | アイコン・イラスト無料素材は「フリーアイコンズ」 - Free Vector  Download Site">
            <a:extLst>
              <a:ext uri="{FF2B5EF4-FFF2-40B4-BE49-F238E27FC236}">
                <a16:creationId xmlns:a16="http://schemas.microsoft.com/office/drawing/2014/main" id="{F062174E-ADF8-4711-9477-5377CCB20A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3150" y="1438275"/>
            <a:ext cx="2880000" cy="2880000"/>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6C93BA20-5539-4A47-AF2A-7AD560495B99}"/>
              </a:ext>
            </a:extLst>
          </p:cNvPr>
          <p:cNvSpPr/>
          <p:nvPr/>
        </p:nvSpPr>
        <p:spPr>
          <a:xfrm>
            <a:off x="3476137" y="1362075"/>
            <a:ext cx="3060000" cy="2772000"/>
          </a:xfrm>
          <a:prstGeom prst="rect">
            <a:avLst/>
          </a:prstGeom>
          <a:solidFill>
            <a:schemeClr val="accent4">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Meiryo UI" panose="020B0604030504040204" pitchFamily="50" charset="-128"/>
                <a:ea typeface="Meiryo UI" panose="020B0604030504040204" pitchFamily="50" charset="-128"/>
              </a:rPr>
              <a:t>期　日：令和</a:t>
            </a:r>
            <a:r>
              <a:rPr kumimoji="1" lang="en-US" altLang="ja-JP" dirty="0">
                <a:solidFill>
                  <a:schemeClr val="tx1"/>
                </a:solidFill>
                <a:latin typeface="Meiryo UI" panose="020B0604030504040204" pitchFamily="50" charset="-128"/>
                <a:ea typeface="Meiryo UI" panose="020B0604030504040204" pitchFamily="50" charset="-128"/>
              </a:rPr>
              <a:t>3</a:t>
            </a:r>
            <a:r>
              <a:rPr kumimoji="1" lang="ja-JP" altLang="en-US" dirty="0">
                <a:solidFill>
                  <a:schemeClr val="tx1"/>
                </a:solidFill>
                <a:latin typeface="Meiryo UI" panose="020B0604030504040204" pitchFamily="50" charset="-128"/>
                <a:ea typeface="Meiryo UI" panose="020B0604030504040204" pitchFamily="50" charset="-128"/>
              </a:rPr>
              <a:t>年</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sz="2800" b="1" dirty="0">
                <a:solidFill>
                  <a:srgbClr val="FF0000"/>
                </a:solidFill>
                <a:latin typeface="BIZ UDPゴシック" panose="020B0400000000000000" pitchFamily="50" charset="-128"/>
                <a:ea typeface="BIZ UDPゴシック" panose="020B0400000000000000" pitchFamily="50" charset="-128"/>
              </a:rPr>
              <a:t>　　　　　</a:t>
            </a:r>
            <a:r>
              <a:rPr kumimoji="1" lang="en-US" altLang="ja-JP" sz="2800" b="1" dirty="0">
                <a:solidFill>
                  <a:srgbClr val="FF0000"/>
                </a:solidFill>
                <a:latin typeface="BIZ UDPゴシック" panose="020B0400000000000000" pitchFamily="50" charset="-128"/>
                <a:ea typeface="BIZ UDPゴシック" panose="020B0400000000000000"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月</a:t>
            </a:r>
            <a:r>
              <a:rPr kumimoji="1" lang="en-US" altLang="ja-JP" sz="2800" b="1" dirty="0">
                <a:solidFill>
                  <a:srgbClr val="FF0000"/>
                </a:solidFill>
                <a:latin typeface="BIZ UDPゴシック" panose="020B0400000000000000" pitchFamily="50" charset="-128"/>
                <a:ea typeface="BIZ UDPゴシック" panose="020B0400000000000000" pitchFamily="50" charset="-128"/>
              </a:rPr>
              <a:t>4</a:t>
            </a:r>
            <a:r>
              <a:rPr kumimoji="1" lang="ja-JP" altLang="en-US" dirty="0">
                <a:solidFill>
                  <a:schemeClr val="tx1"/>
                </a:solidFill>
                <a:latin typeface="Meiryo UI" panose="020B0604030504040204" pitchFamily="50" charset="-128"/>
                <a:ea typeface="Meiryo UI" panose="020B0604030504040204" pitchFamily="50" charset="-128"/>
              </a:rPr>
              <a:t>日</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sz="2800" b="1" dirty="0">
                <a:solidFill>
                  <a:srgbClr val="FF0000"/>
                </a:solidFill>
                <a:latin typeface="BIZ UDPゴシック" panose="020B0400000000000000" pitchFamily="50" charset="-128"/>
                <a:ea typeface="BIZ UDPゴシック" panose="020B0400000000000000" pitchFamily="50" charset="-128"/>
              </a:rPr>
              <a:t>水</a:t>
            </a:r>
            <a:r>
              <a:rPr kumimoji="1" lang="en-US" altLang="ja-JP" dirty="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方　法：</a:t>
            </a:r>
            <a:r>
              <a:rPr kumimoji="1" lang="en-US" altLang="ja-JP" dirty="0">
                <a:solidFill>
                  <a:schemeClr val="tx1"/>
                </a:solidFill>
                <a:latin typeface="Meiryo UI" panose="020B0604030504040204" pitchFamily="50" charset="-128"/>
                <a:ea typeface="Meiryo UI" panose="020B0604030504040204" pitchFamily="50" charset="-128"/>
              </a:rPr>
              <a:t>Zoom</a:t>
            </a:r>
            <a:r>
              <a:rPr kumimoji="1" lang="ja-JP" altLang="en-US" dirty="0">
                <a:solidFill>
                  <a:schemeClr val="tx1"/>
                </a:solidFill>
                <a:latin typeface="Meiryo UI" panose="020B0604030504040204" pitchFamily="50" charset="-128"/>
                <a:ea typeface="Meiryo UI" panose="020B0604030504040204" pitchFamily="50" charset="-128"/>
              </a:rPr>
              <a:t>ミーティング</a:t>
            </a:r>
          </a:p>
          <a:p>
            <a:pPr>
              <a:lnSpc>
                <a:spcPts val="1000"/>
              </a:lnSpc>
            </a:pP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定　員：</a:t>
            </a:r>
            <a:r>
              <a:rPr kumimoji="1" lang="en-US" altLang="ja-JP" dirty="0">
                <a:solidFill>
                  <a:schemeClr val="tx1"/>
                </a:solidFill>
                <a:latin typeface="Meiryo UI" panose="020B0604030504040204" pitchFamily="50" charset="-128"/>
                <a:ea typeface="Meiryo UI" panose="020B0604030504040204" pitchFamily="50" charset="-128"/>
              </a:rPr>
              <a:t>30</a:t>
            </a:r>
            <a:r>
              <a:rPr kumimoji="1" lang="ja-JP" altLang="en-US" dirty="0">
                <a:solidFill>
                  <a:schemeClr val="tx1"/>
                </a:solidFill>
                <a:latin typeface="Meiryo UI" panose="020B0604030504040204" pitchFamily="50" charset="-128"/>
                <a:ea typeface="Meiryo UI" panose="020B0604030504040204" pitchFamily="50" charset="-128"/>
              </a:rPr>
              <a:t>名（先着順）</a:t>
            </a:r>
          </a:p>
          <a:p>
            <a:pPr>
              <a:lnSpc>
                <a:spcPts val="1000"/>
              </a:lnSpc>
            </a:pP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参 加 費：</a:t>
            </a:r>
            <a:r>
              <a:rPr kumimoji="1" lang="en-US" altLang="ja-JP" dirty="0">
                <a:solidFill>
                  <a:schemeClr val="tx1"/>
                </a:solidFill>
                <a:latin typeface="Meiryo UI" panose="020B0604030504040204" pitchFamily="50" charset="-128"/>
                <a:ea typeface="Meiryo UI" panose="020B0604030504040204" pitchFamily="50" charset="-128"/>
              </a:rPr>
              <a:t>2,000</a:t>
            </a:r>
            <a:r>
              <a:rPr kumimoji="1" lang="ja-JP" altLang="en-US" dirty="0">
                <a:solidFill>
                  <a:schemeClr val="tx1"/>
                </a:solidFill>
                <a:latin typeface="Meiryo UI" panose="020B0604030504040204" pitchFamily="50" charset="-128"/>
                <a:ea typeface="Meiryo UI" panose="020B0604030504040204" pitchFamily="50" charset="-128"/>
              </a:rPr>
              <a:t>円／人</a:t>
            </a:r>
            <a:endParaRPr kumimoji="1" lang="en-US" altLang="ja-JP"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dirty="0">
              <a:solidFill>
                <a:schemeClr val="tx1"/>
              </a:solidFill>
              <a:highlight>
                <a:srgbClr val="FF00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0000"/>
                </a:highlight>
                <a:latin typeface="Meiryo UI" panose="020B0604030504040204" pitchFamily="50" charset="-128"/>
                <a:ea typeface="Meiryo UI" panose="020B0604030504040204" pitchFamily="50" charset="-128"/>
              </a:rPr>
              <a:t>締め切り延長</a:t>
            </a:r>
            <a:endParaRPr kumimoji="1" lang="en-US" altLang="ja-JP" dirty="0">
              <a:solidFill>
                <a:schemeClr val="tx1"/>
              </a:solidFill>
              <a:highlight>
                <a:srgbClr val="FF0000"/>
              </a:highlight>
              <a:latin typeface="Meiryo UI" panose="020B0604030504040204" pitchFamily="50" charset="-128"/>
              <a:ea typeface="Meiryo UI" panose="020B0604030504040204" pitchFamily="50" charset="-128"/>
            </a:endParaRPr>
          </a:p>
          <a:p>
            <a:pPr algn="ctr">
              <a:lnSpc>
                <a:spcPct val="150000"/>
              </a:lnSpc>
            </a:pPr>
            <a:r>
              <a:rPr kumimoji="1" lang="ja-JP" altLang="en-US" sz="2000" dirty="0">
                <a:solidFill>
                  <a:schemeClr val="tx1"/>
                </a:solidFill>
                <a:highlight>
                  <a:srgbClr val="0000FF"/>
                </a:highlight>
                <a:latin typeface="Meiryo UI" panose="020B0604030504040204" pitchFamily="50" charset="-128"/>
                <a:ea typeface="Meiryo UI" panose="020B0604030504040204" pitchFamily="50" charset="-128"/>
              </a:rPr>
              <a:t>締め切り：</a:t>
            </a:r>
            <a:r>
              <a:rPr kumimoji="1" lang="en-US" altLang="ja-JP" sz="2000" dirty="0">
                <a:solidFill>
                  <a:schemeClr val="tx1"/>
                </a:solidFill>
                <a:highlight>
                  <a:srgbClr val="0000FF"/>
                </a:highlight>
                <a:latin typeface="Meiryo UI" panose="020B0604030504040204" pitchFamily="50" charset="-128"/>
                <a:ea typeface="Meiryo UI" panose="020B0604030504040204" pitchFamily="50" charset="-128"/>
              </a:rPr>
              <a:t>8</a:t>
            </a:r>
            <a:r>
              <a:rPr kumimoji="1" lang="ja-JP" altLang="en-US" sz="2000" dirty="0">
                <a:solidFill>
                  <a:schemeClr val="tx1"/>
                </a:solidFill>
                <a:highlight>
                  <a:srgbClr val="0000FF"/>
                </a:highlight>
                <a:latin typeface="Meiryo UI" panose="020B0604030504040204" pitchFamily="50" charset="-128"/>
                <a:ea typeface="Meiryo UI" panose="020B0604030504040204" pitchFamily="50" charset="-128"/>
              </a:rPr>
              <a:t>月</a:t>
            </a:r>
            <a:r>
              <a:rPr kumimoji="1" lang="en-US" altLang="ja-JP" sz="2000" dirty="0">
                <a:solidFill>
                  <a:schemeClr val="tx1"/>
                </a:solidFill>
                <a:highlight>
                  <a:srgbClr val="0000FF"/>
                </a:highlight>
                <a:latin typeface="Meiryo UI" panose="020B0604030504040204" pitchFamily="50" charset="-128"/>
                <a:ea typeface="Meiryo UI" panose="020B0604030504040204" pitchFamily="50" charset="-128"/>
              </a:rPr>
              <a:t>2</a:t>
            </a:r>
            <a:r>
              <a:rPr kumimoji="1" lang="ja-JP" altLang="en-US" sz="2000" dirty="0">
                <a:solidFill>
                  <a:schemeClr val="tx1"/>
                </a:solidFill>
                <a:highlight>
                  <a:srgbClr val="0000FF"/>
                </a:highlight>
                <a:latin typeface="Meiryo UI" panose="020B0604030504040204" pitchFamily="50" charset="-128"/>
                <a:ea typeface="Meiryo UI" panose="020B0604030504040204" pitchFamily="50" charset="-128"/>
              </a:rPr>
              <a:t>日</a:t>
            </a:r>
            <a:r>
              <a:rPr kumimoji="1" lang="en-US" altLang="ja-JP" sz="2000" dirty="0">
                <a:solidFill>
                  <a:schemeClr val="tx1"/>
                </a:solidFill>
                <a:highlight>
                  <a:srgbClr val="0000FF"/>
                </a:highlight>
                <a:latin typeface="Meiryo UI" panose="020B0604030504040204" pitchFamily="50" charset="-128"/>
                <a:ea typeface="Meiryo UI" panose="020B0604030504040204" pitchFamily="50" charset="-128"/>
              </a:rPr>
              <a:t>(</a:t>
            </a:r>
            <a:r>
              <a:rPr kumimoji="1" lang="ja-JP" altLang="en-US" sz="2000" dirty="0">
                <a:solidFill>
                  <a:schemeClr val="tx1"/>
                </a:solidFill>
                <a:highlight>
                  <a:srgbClr val="0000FF"/>
                </a:highlight>
                <a:latin typeface="Meiryo UI" panose="020B0604030504040204" pitchFamily="50" charset="-128"/>
                <a:ea typeface="Meiryo UI" panose="020B0604030504040204" pitchFamily="50" charset="-128"/>
              </a:rPr>
              <a:t>月</a:t>
            </a:r>
            <a:r>
              <a:rPr kumimoji="1" lang="en-US" altLang="ja-JP" sz="2000" dirty="0">
                <a:solidFill>
                  <a:schemeClr val="tx1"/>
                </a:solidFill>
                <a:highlight>
                  <a:srgbClr val="0000FF"/>
                </a:highlight>
                <a:latin typeface="Meiryo UI" panose="020B0604030504040204" pitchFamily="50" charset="-128"/>
                <a:ea typeface="Meiryo UI" panose="020B0604030504040204" pitchFamily="50" charset="-128"/>
              </a:rPr>
              <a:t>)</a:t>
            </a:r>
            <a:endParaRPr kumimoji="1" lang="ja-JP" altLang="en-US" sz="2000" dirty="0">
              <a:solidFill>
                <a:schemeClr val="tx1"/>
              </a:solidFill>
              <a:highlight>
                <a:srgbClr val="0000FF"/>
              </a:highlight>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EF18F436-521E-4603-BF0A-327C52ACB428}"/>
              </a:ext>
            </a:extLst>
          </p:cNvPr>
          <p:cNvGraphicFramePr>
            <a:graphicFrameLocks noGrp="1"/>
          </p:cNvGraphicFramePr>
          <p:nvPr>
            <p:extLst>
              <p:ext uri="{D42A27DB-BD31-4B8C-83A1-F6EECF244321}">
                <p14:modId xmlns:p14="http://schemas.microsoft.com/office/powerpoint/2010/main" val="2919984878"/>
              </p:ext>
            </p:extLst>
          </p:nvPr>
        </p:nvGraphicFramePr>
        <p:xfrm>
          <a:off x="367369" y="4256734"/>
          <a:ext cx="6096787" cy="905175"/>
        </p:xfrm>
        <a:graphic>
          <a:graphicData uri="http://schemas.openxmlformats.org/drawingml/2006/table">
            <a:tbl>
              <a:tblPr firstRow="1" bandRow="1">
                <a:tableStyleId>{00A15C55-8517-42AA-B614-E9B94910E393}</a:tableStyleId>
              </a:tblPr>
              <a:tblGrid>
                <a:gridCol w="458405">
                  <a:extLst>
                    <a:ext uri="{9D8B030D-6E8A-4147-A177-3AD203B41FA5}">
                      <a16:colId xmlns:a16="http://schemas.microsoft.com/office/drawing/2014/main" val="4038409954"/>
                    </a:ext>
                  </a:extLst>
                </a:gridCol>
                <a:gridCol w="687608">
                  <a:extLst>
                    <a:ext uri="{9D8B030D-6E8A-4147-A177-3AD203B41FA5}">
                      <a16:colId xmlns:a16="http://schemas.microsoft.com/office/drawing/2014/main" val="2668342939"/>
                    </a:ext>
                  </a:extLst>
                </a:gridCol>
                <a:gridCol w="1100172">
                  <a:extLst>
                    <a:ext uri="{9D8B030D-6E8A-4147-A177-3AD203B41FA5}">
                      <a16:colId xmlns:a16="http://schemas.microsoft.com/office/drawing/2014/main" val="283827523"/>
                    </a:ext>
                  </a:extLst>
                </a:gridCol>
                <a:gridCol w="825129">
                  <a:extLst>
                    <a:ext uri="{9D8B030D-6E8A-4147-A177-3AD203B41FA5}">
                      <a16:colId xmlns:a16="http://schemas.microsoft.com/office/drawing/2014/main" val="1484432998"/>
                    </a:ext>
                  </a:extLst>
                </a:gridCol>
                <a:gridCol w="1100172">
                  <a:extLst>
                    <a:ext uri="{9D8B030D-6E8A-4147-A177-3AD203B41FA5}">
                      <a16:colId xmlns:a16="http://schemas.microsoft.com/office/drawing/2014/main" val="471692270"/>
                    </a:ext>
                  </a:extLst>
                </a:gridCol>
                <a:gridCol w="1100172">
                  <a:extLst>
                    <a:ext uri="{9D8B030D-6E8A-4147-A177-3AD203B41FA5}">
                      <a16:colId xmlns:a16="http://schemas.microsoft.com/office/drawing/2014/main" val="513380451"/>
                    </a:ext>
                  </a:extLst>
                </a:gridCol>
                <a:gridCol w="825129">
                  <a:extLst>
                    <a:ext uri="{9D8B030D-6E8A-4147-A177-3AD203B41FA5}">
                      <a16:colId xmlns:a16="http://schemas.microsoft.com/office/drawing/2014/main" val="2924950836"/>
                    </a:ext>
                  </a:extLst>
                </a:gridCol>
              </a:tblGrid>
              <a:tr h="403954">
                <a:tc>
                  <a:txBody>
                    <a:bodyPr/>
                    <a:lstStyle/>
                    <a:p>
                      <a:pPr algn="ctr"/>
                      <a:r>
                        <a:rPr kumimoji="1" lang="en-US" altLang="ja-JP" sz="1050" dirty="0"/>
                        <a:t>9:00</a:t>
                      </a:r>
                      <a:r>
                        <a:rPr kumimoji="1" lang="ja-JP" altLang="en-US" sz="1050" dirty="0"/>
                        <a:t>～</a:t>
                      </a:r>
                      <a:endParaRPr kumimoji="1" lang="ja-JP" altLang="en-US" sz="1050" dirty="0">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1050" kern="1200" dirty="0">
                          <a:effectLst/>
                        </a:rPr>
                        <a:t>9:20</a:t>
                      </a:r>
                      <a:r>
                        <a:rPr kumimoji="1" lang="ja-JP" altLang="ja-JP" sz="1050" kern="1200" dirty="0">
                          <a:effectLst/>
                        </a:rPr>
                        <a:t>～</a:t>
                      </a:r>
                      <a:r>
                        <a:rPr kumimoji="1" lang="en-US" altLang="ja-JP" sz="1050" kern="1200" dirty="0">
                          <a:effectLst/>
                        </a:rPr>
                        <a:t>9:30</a:t>
                      </a:r>
                      <a:endParaRPr kumimoji="1" lang="ja-JP" altLang="en-US" sz="1050" dirty="0">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1050" kern="1200" dirty="0">
                          <a:effectLst/>
                        </a:rPr>
                        <a:t>9:30</a:t>
                      </a:r>
                      <a:r>
                        <a:rPr kumimoji="1" lang="ja-JP" altLang="ja-JP" sz="1050" kern="1200" dirty="0">
                          <a:effectLst/>
                        </a:rPr>
                        <a:t>～</a:t>
                      </a:r>
                      <a:r>
                        <a:rPr kumimoji="1" lang="en-US" altLang="ja-JP" sz="1050" kern="1200" dirty="0">
                          <a:effectLst/>
                        </a:rPr>
                        <a:t>11:30</a:t>
                      </a:r>
                      <a:r>
                        <a:rPr kumimoji="1" lang="ja-JP" altLang="ja-JP" sz="1050" kern="1200" dirty="0">
                          <a:effectLst/>
                        </a:rPr>
                        <a:t>　</a:t>
                      </a:r>
                      <a:endParaRPr kumimoji="1" lang="ja-JP" altLang="en-US" sz="1050" dirty="0">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1050" kern="1200" dirty="0">
                          <a:effectLst/>
                        </a:rPr>
                        <a:t>11:30</a:t>
                      </a:r>
                      <a:r>
                        <a:rPr kumimoji="1" lang="ja-JP" altLang="ja-JP" sz="1050" kern="1200" dirty="0">
                          <a:effectLst/>
                        </a:rPr>
                        <a:t>～</a:t>
                      </a:r>
                      <a:r>
                        <a:rPr kumimoji="1" lang="en-US" altLang="ja-JP" sz="1050" kern="1200" dirty="0">
                          <a:effectLst/>
                        </a:rPr>
                        <a:t>12:30</a:t>
                      </a:r>
                      <a:endParaRPr kumimoji="1" lang="ja-JP" altLang="en-US" sz="1050" dirty="0">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en-US" altLang="ja-JP" sz="1050" kern="1200" dirty="0">
                          <a:effectLst/>
                        </a:rPr>
                        <a:t>12:30</a:t>
                      </a:r>
                      <a:r>
                        <a:rPr kumimoji="1" lang="ja-JP" altLang="ja-JP" sz="1050" kern="1200" dirty="0">
                          <a:effectLst/>
                        </a:rPr>
                        <a:t>～</a:t>
                      </a:r>
                      <a:r>
                        <a:rPr kumimoji="1" lang="en-US" altLang="ja-JP" sz="1050" kern="1200" dirty="0">
                          <a:effectLst/>
                        </a:rPr>
                        <a:t>14:30</a:t>
                      </a:r>
                      <a:endParaRPr kumimoji="1" lang="en-US" altLang="ja-JP" sz="1050" b="1" kern="1200" dirty="0">
                        <a:solidFill>
                          <a:schemeClr val="lt1"/>
                        </a:solidFill>
                        <a:effectLst/>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a:r>
                        <a:rPr kumimoji="1" lang="en-US" altLang="ja-JP" sz="1050" kern="1200" dirty="0">
                          <a:effectLst/>
                        </a:rPr>
                        <a:t>14:45</a:t>
                      </a:r>
                      <a:r>
                        <a:rPr kumimoji="1" lang="ja-JP" altLang="ja-JP" sz="1050" kern="1200" dirty="0">
                          <a:effectLst/>
                        </a:rPr>
                        <a:t>～</a:t>
                      </a:r>
                      <a:r>
                        <a:rPr kumimoji="1" lang="en-US" altLang="ja-JP" sz="1050" kern="1200" dirty="0">
                          <a:effectLst/>
                        </a:rPr>
                        <a:t>15:45</a:t>
                      </a:r>
                      <a:endParaRPr kumimoji="1" lang="en-US" altLang="ja-JP" sz="1050" b="1" kern="1200" dirty="0">
                        <a:solidFill>
                          <a:schemeClr val="lt1"/>
                        </a:solidFill>
                        <a:effectLst/>
                        <a:latin typeface="Meiryo UI" panose="020B0604030504040204" pitchFamily="50" charset="-128"/>
                        <a:ea typeface="Meiryo UI" panose="020B0604030504040204" pitchFamily="50" charset="-128"/>
                        <a:cs typeface="+mn-cs"/>
                      </a:endParaRPr>
                    </a:p>
                  </a:txBody>
                  <a:tcPr marL="0" marR="0" marT="0" marB="0" anchor="ctr"/>
                </a:tc>
                <a:tc>
                  <a:txBody>
                    <a:bodyPr/>
                    <a:lstStyle/>
                    <a:p>
                      <a:pPr algn="ctr"/>
                      <a:r>
                        <a:rPr kumimoji="1" lang="en-US" altLang="ja-JP" sz="1050" kern="1200" dirty="0">
                          <a:effectLst/>
                        </a:rPr>
                        <a:t>15:50</a:t>
                      </a:r>
                      <a:r>
                        <a:rPr kumimoji="1" lang="ja-JP" altLang="ja-JP" sz="1050" kern="1200" dirty="0">
                          <a:effectLst/>
                        </a:rPr>
                        <a:t>～</a:t>
                      </a:r>
                      <a:r>
                        <a:rPr kumimoji="1" lang="en-US" altLang="ja-JP" sz="1050" kern="1200" dirty="0">
                          <a:effectLst/>
                        </a:rPr>
                        <a:t>16:00</a:t>
                      </a:r>
                      <a:endParaRPr kumimoji="1" lang="ja-JP" altLang="en-US" sz="105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164370084"/>
                  </a:ext>
                </a:extLst>
              </a:tr>
              <a:tr h="501221">
                <a:tc>
                  <a:txBody>
                    <a:bodyPr/>
                    <a:lstStyle/>
                    <a:p>
                      <a:pPr algn="ctr"/>
                      <a:r>
                        <a:rPr kumimoji="1" lang="ja-JP" altLang="en-US" sz="900" dirty="0"/>
                        <a:t>入室</a:t>
                      </a:r>
                      <a:endParaRPr kumimoji="1" lang="ja-JP" altLang="en-US" sz="900" dirty="0">
                        <a:latin typeface="Meiryo UI" panose="020B0604030504040204" pitchFamily="50" charset="-128"/>
                        <a:ea typeface="Meiryo UI" panose="020B0604030504040204" pitchFamily="50" charset="-128"/>
                      </a:endParaRPr>
                    </a:p>
                  </a:txBody>
                  <a:tcPr marL="0" marR="0" marB="0" anchor="ctr"/>
                </a:tc>
                <a:tc>
                  <a:txBody>
                    <a:bodyPr/>
                    <a:lstStyle/>
                    <a:p>
                      <a:pPr algn="ctr"/>
                      <a:r>
                        <a:rPr kumimoji="1" lang="ja-JP" altLang="en-US" sz="900" dirty="0"/>
                        <a:t>諸連絡</a:t>
                      </a:r>
                      <a:endParaRPr kumimoji="1" lang="ja-JP" altLang="en-US" sz="900" dirty="0">
                        <a:latin typeface="Meiryo UI" panose="020B0604030504040204" pitchFamily="50" charset="-128"/>
                        <a:ea typeface="Meiryo UI" panose="020B0604030504040204" pitchFamily="50" charset="-128"/>
                      </a:endParaRPr>
                    </a:p>
                  </a:txBody>
                  <a:tcPr marL="0" marR="0" marB="0" anchor="ctr"/>
                </a:tc>
                <a:tc>
                  <a:txBody>
                    <a:bodyPr/>
                    <a:lstStyle/>
                    <a:p>
                      <a:pPr algn="ctr"/>
                      <a:r>
                        <a:rPr kumimoji="1" lang="ja-JP" altLang="ja-JP" sz="900" kern="1200" dirty="0">
                          <a:effectLst/>
                        </a:rPr>
                        <a:t>講義</a:t>
                      </a:r>
                      <a:endParaRPr kumimoji="1" lang="ja-JP" altLang="en-US" sz="900" dirty="0">
                        <a:latin typeface="Meiryo UI" panose="020B0604030504040204" pitchFamily="50" charset="-128"/>
                        <a:ea typeface="Meiryo UI" panose="020B0604030504040204" pitchFamily="50" charset="-128"/>
                      </a:endParaRPr>
                    </a:p>
                  </a:txBody>
                  <a:tcPr marL="0" marR="0" marB="0" anchor="ctr"/>
                </a:tc>
                <a:tc>
                  <a:txBody>
                    <a:bodyPr/>
                    <a:lstStyle/>
                    <a:p>
                      <a:pPr algn="ctr"/>
                      <a:r>
                        <a:rPr kumimoji="1" lang="ja-JP" altLang="ja-JP" sz="900" kern="1200" dirty="0">
                          <a:effectLst/>
                        </a:rPr>
                        <a:t>昼食休憩</a:t>
                      </a:r>
                      <a:endParaRPr kumimoji="1" lang="ja-JP" altLang="en-US" sz="900" dirty="0">
                        <a:latin typeface="Meiryo UI" panose="020B0604030504040204" pitchFamily="50" charset="-128"/>
                        <a:ea typeface="Meiryo UI" panose="020B0604030504040204" pitchFamily="50" charset="-128"/>
                      </a:endParaRPr>
                    </a:p>
                  </a:txBody>
                  <a:tcPr marL="0" marR="0" marB="0" anchor="ctr"/>
                </a:tc>
                <a:tc>
                  <a:txBody>
                    <a:bodyPr/>
                    <a:lstStyle/>
                    <a:p>
                      <a:pPr algn="ctr"/>
                      <a:r>
                        <a:rPr kumimoji="1" lang="ja-JP" altLang="ja-JP" sz="900" kern="1200" dirty="0">
                          <a:effectLst/>
                        </a:rPr>
                        <a:t>事例</a:t>
                      </a:r>
                      <a:r>
                        <a:rPr kumimoji="1" lang="ja-JP" altLang="en-US" sz="900" kern="1200" dirty="0">
                          <a:effectLst/>
                        </a:rPr>
                        <a:t>紹介</a:t>
                      </a:r>
                      <a:endParaRPr kumimoji="1" lang="ja-JP" altLang="en-US" sz="900" dirty="0">
                        <a:latin typeface="Meiryo UI" panose="020B0604030504040204" pitchFamily="50" charset="-128"/>
                        <a:ea typeface="Meiryo UI" panose="020B0604030504040204" pitchFamily="50" charset="-128"/>
                      </a:endParaRPr>
                    </a:p>
                  </a:txBody>
                  <a:tcPr marL="0" marR="0" marB="0" anchor="ctr"/>
                </a:tc>
                <a:tc>
                  <a:txBody>
                    <a:bodyPr/>
                    <a:lstStyle/>
                    <a:p>
                      <a:pPr algn="ctr"/>
                      <a:r>
                        <a:rPr kumimoji="1" lang="ja-JP" altLang="ja-JP" sz="900" kern="1200" dirty="0">
                          <a:effectLst/>
                        </a:rPr>
                        <a:t>グループ協議</a:t>
                      </a:r>
                      <a:endParaRPr kumimoji="1" lang="ja-JP" altLang="en-US" sz="900" dirty="0">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900" dirty="0"/>
                        <a:t>まとめ</a:t>
                      </a:r>
                      <a:endParaRPr kumimoji="1" lang="ja-JP" altLang="en-US" sz="900" dirty="0">
                        <a:latin typeface="Meiryo UI" panose="020B0604030504040204" pitchFamily="50" charset="-128"/>
                        <a:ea typeface="Meiryo UI" panose="020B0604030504040204" pitchFamily="50" charset="-128"/>
                      </a:endParaRPr>
                    </a:p>
                  </a:txBody>
                  <a:tcPr marL="0" marR="0" marB="0" anchor="ctr"/>
                </a:tc>
                <a:extLst>
                  <a:ext uri="{0D108BD9-81ED-4DB2-BD59-A6C34878D82A}">
                    <a16:rowId xmlns:a16="http://schemas.microsoft.com/office/drawing/2014/main" val="2260169701"/>
                  </a:ext>
                </a:extLst>
              </a:tr>
            </a:tbl>
          </a:graphicData>
        </a:graphic>
      </p:graphicFrame>
      <p:sp>
        <p:nvSpPr>
          <p:cNvPr id="16" name="正方形/長方形 15">
            <a:extLst>
              <a:ext uri="{FF2B5EF4-FFF2-40B4-BE49-F238E27FC236}">
                <a16:creationId xmlns:a16="http://schemas.microsoft.com/office/drawing/2014/main" id="{29546E43-C915-4024-958C-460B99B219D2}"/>
              </a:ext>
            </a:extLst>
          </p:cNvPr>
          <p:cNvSpPr/>
          <p:nvPr/>
        </p:nvSpPr>
        <p:spPr>
          <a:xfrm>
            <a:off x="367371" y="5204116"/>
            <a:ext cx="1980000" cy="1332000"/>
          </a:xfrm>
          <a:prstGeom prst="rect">
            <a:avLst/>
          </a:prstGeom>
          <a:solidFill>
            <a:schemeClr val="accent6">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r>
              <a:rPr kumimoji="1" lang="ja-JP" altLang="en-US" sz="1100" dirty="0">
                <a:solidFill>
                  <a:schemeClr val="tx1"/>
                </a:solidFill>
                <a:latin typeface="Meiryo UI" panose="020B0604030504040204" pitchFamily="50" charset="-128"/>
                <a:ea typeface="Meiryo UI" panose="020B0604030504040204" pitchFamily="50" charset="-128"/>
              </a:rPr>
              <a:t>講義</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ja-JP" dirty="0">
                <a:solidFill>
                  <a:schemeClr val="tx1"/>
                </a:solidFill>
                <a:latin typeface="BIZ UDPゴシック" panose="020B0400000000000000" pitchFamily="50" charset="-128"/>
                <a:ea typeface="BIZ UDPゴシック" panose="020B0400000000000000" pitchFamily="50" charset="-128"/>
              </a:rPr>
              <a:t>体育の授業作り</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gn="ctr"/>
            <a:r>
              <a:rPr lang="ja-JP" altLang="ja-JP" dirty="0">
                <a:solidFill>
                  <a:schemeClr val="tx1"/>
                </a:solidFill>
                <a:latin typeface="BIZ UDPゴシック" panose="020B0400000000000000" pitchFamily="50" charset="-128"/>
                <a:ea typeface="BIZ UDPゴシック" panose="020B0400000000000000" pitchFamily="50" charset="-128"/>
              </a:rPr>
              <a:t>～桐が丘の実践～</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肢体不自由児の体育指導の</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ポイントについてご紹介します。</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22BE71FC-7571-40A0-B431-B6C2AEFD61AE}"/>
              </a:ext>
            </a:extLst>
          </p:cNvPr>
          <p:cNvSpPr/>
          <p:nvPr/>
        </p:nvSpPr>
        <p:spPr>
          <a:xfrm>
            <a:off x="2428924" y="5204116"/>
            <a:ext cx="1980000" cy="1332000"/>
          </a:xfrm>
          <a:prstGeom prst="rect">
            <a:avLst/>
          </a:prstGeom>
          <a:solidFill>
            <a:schemeClr val="accent6">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r>
              <a:rPr kumimoji="1" lang="ja-JP" altLang="en-US" sz="1100" dirty="0">
                <a:solidFill>
                  <a:schemeClr val="tx1"/>
                </a:solidFill>
                <a:latin typeface="Meiryo UI" panose="020B0604030504040204" pitchFamily="50" charset="-128"/>
                <a:ea typeface="Meiryo UI" panose="020B0604030504040204" pitchFamily="50" charset="-128"/>
              </a:rPr>
              <a:t>事例紹介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①小学部</a:t>
            </a:r>
            <a:endParaRPr lang="en-US" altLang="ja-JP" dirty="0">
              <a:solidFill>
                <a:schemeClr val="tx1"/>
              </a:solidFill>
              <a:latin typeface="BIZ UDPゴシック" panose="020B0400000000000000" pitchFamily="50" charset="-128"/>
              <a:ea typeface="BIZ UDPゴシック" panose="020B0400000000000000" pitchFamily="50" charset="-128"/>
            </a:endParaRPr>
          </a:p>
          <a:p>
            <a:r>
              <a:rPr lang="ja-JP" altLang="en-US" dirty="0">
                <a:solidFill>
                  <a:schemeClr val="tx1"/>
                </a:solidFill>
                <a:latin typeface="BIZ UDPゴシック" panose="020B0400000000000000" pitchFamily="50" charset="-128"/>
                <a:ea typeface="BIZ UDPゴシック" panose="020B0400000000000000" pitchFamily="50" charset="-128"/>
              </a:rPr>
              <a:t>②中学部・高等部</a:t>
            </a:r>
            <a:endParaRPr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体育指導のポイントを踏まえた</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授業づくりの事例をご紹介します。</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07E48554-A7E7-4222-AFCC-B1B3BF0E0E04}"/>
              </a:ext>
            </a:extLst>
          </p:cNvPr>
          <p:cNvSpPr/>
          <p:nvPr/>
        </p:nvSpPr>
        <p:spPr>
          <a:xfrm>
            <a:off x="4484155" y="5204116"/>
            <a:ext cx="1980000" cy="1332000"/>
          </a:xfrm>
          <a:prstGeom prst="rect">
            <a:avLst/>
          </a:prstGeom>
          <a:solidFill>
            <a:schemeClr val="accent6">
              <a:lumMod val="20000"/>
              <a:lumOff val="8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グループ協議</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9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体育指導や授業づくりについて</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困り感や課題を共有しましょう。</a:t>
            </a:r>
            <a:endParaRPr kumimoji="1" lang="ja-JP" altLang="en-US" sz="1100"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F82F1323-ED57-4943-8357-FF179EC376B4}"/>
              </a:ext>
            </a:extLst>
          </p:cNvPr>
          <p:cNvSpPr/>
          <p:nvPr/>
        </p:nvSpPr>
        <p:spPr>
          <a:xfrm>
            <a:off x="169950" y="9057988"/>
            <a:ext cx="6497899" cy="676561"/>
          </a:xfrm>
          <a:prstGeom prst="roundRect">
            <a:avLst/>
          </a:prstGeom>
          <a:solidFill>
            <a:schemeClr val="bg1"/>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筑波大学附属桐が丘特別支援学校（本校）　担当：村上</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173-0037</a:t>
            </a:r>
            <a:r>
              <a:rPr kumimoji="1" lang="ja-JP" altLang="en-US" sz="1050" dirty="0">
                <a:solidFill>
                  <a:schemeClr val="tx1"/>
                </a:solidFill>
                <a:latin typeface="Meiryo UI" panose="020B0604030504040204" pitchFamily="50" charset="-128"/>
                <a:ea typeface="Meiryo UI" panose="020B0604030504040204" pitchFamily="50" charset="-128"/>
              </a:rPr>
              <a:t>　東京都板橋区小茂根２−１−１２</a:t>
            </a:r>
          </a:p>
          <a:p>
            <a:pPr algn="ctr"/>
            <a:r>
              <a:rPr kumimoji="1" lang="en-US" altLang="ja-JP" sz="1050" dirty="0">
                <a:solidFill>
                  <a:schemeClr val="tx1"/>
                </a:solidFill>
                <a:latin typeface="Meiryo UI" panose="020B0604030504040204" pitchFamily="50" charset="-128"/>
                <a:ea typeface="Meiryo UI" panose="020B0604030504040204" pitchFamily="50" charset="-128"/>
              </a:rPr>
              <a:t>TEL (03)3958-0181</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FAX (03)3958-3901</a:t>
            </a:r>
          </a:p>
        </p:txBody>
      </p:sp>
      <p:sp>
        <p:nvSpPr>
          <p:cNvPr id="20" name="正方形/長方形 19">
            <a:extLst>
              <a:ext uri="{FF2B5EF4-FFF2-40B4-BE49-F238E27FC236}">
                <a16:creationId xmlns:a16="http://schemas.microsoft.com/office/drawing/2014/main" id="{BD7F100A-E1EF-4D03-9A6A-3461BBB856D8}"/>
              </a:ext>
            </a:extLst>
          </p:cNvPr>
          <p:cNvSpPr/>
          <p:nvPr/>
        </p:nvSpPr>
        <p:spPr>
          <a:xfrm>
            <a:off x="187849" y="7102213"/>
            <a:ext cx="1800000" cy="18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pPr algn="ctr"/>
            <a:r>
              <a:rPr kumimoji="1" lang="ja-JP" altLang="en-US" sz="1100" dirty="0">
                <a:solidFill>
                  <a:schemeClr val="tx1"/>
                </a:solidFill>
                <a:latin typeface="Meiryo UI" panose="020B0604030504040204" pitchFamily="50" charset="-128"/>
                <a:ea typeface="Meiryo UI" panose="020B0604030504040204" pitchFamily="50" charset="-128"/>
              </a:rPr>
              <a:t>申し込み　ステップ１</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申し込みフォーム</a:t>
            </a:r>
          </a:p>
        </p:txBody>
      </p:sp>
      <p:sp>
        <p:nvSpPr>
          <p:cNvPr id="22" name="正方形/長方形 21">
            <a:extLst>
              <a:ext uri="{FF2B5EF4-FFF2-40B4-BE49-F238E27FC236}">
                <a16:creationId xmlns:a16="http://schemas.microsoft.com/office/drawing/2014/main" id="{FCE9A055-A434-4027-9E50-CA57C1A246F6}"/>
              </a:ext>
            </a:extLst>
          </p:cNvPr>
          <p:cNvSpPr/>
          <p:nvPr/>
        </p:nvSpPr>
        <p:spPr>
          <a:xfrm>
            <a:off x="2149999" y="7102213"/>
            <a:ext cx="4517850" cy="18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r>
              <a:rPr kumimoji="1" lang="ja-JP" altLang="en-US" sz="1100" dirty="0">
                <a:solidFill>
                  <a:schemeClr val="tx1"/>
                </a:solidFill>
                <a:latin typeface="Meiryo UI" panose="020B0604030504040204" pitchFamily="50" charset="-128"/>
                <a:ea typeface="Meiryo UI" panose="020B0604030504040204" pitchFamily="50" charset="-128"/>
              </a:rPr>
              <a:t>　　　　　　申し込み　ステップ２</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郵便振替</a:t>
            </a:r>
            <a:r>
              <a:rPr kumimoji="1" lang="en-US" altLang="ja-JP" sz="1050" dirty="0">
                <a:solidFill>
                  <a:schemeClr val="tx1"/>
                </a:solidFill>
                <a:latin typeface="Meiryo UI" panose="020B0604030504040204" pitchFamily="50" charset="-128"/>
                <a:ea typeface="Meiryo UI" panose="020B0604030504040204" pitchFamily="50" charset="-128"/>
              </a:rPr>
              <a:t>】</a:t>
            </a:r>
          </a:p>
          <a:p>
            <a:r>
              <a:rPr kumimoji="1" lang="ja-JP" altLang="en-US" sz="1050" dirty="0">
                <a:solidFill>
                  <a:schemeClr val="tx1"/>
                </a:solidFill>
                <a:latin typeface="Meiryo UI" panose="020B0604030504040204" pitchFamily="50" charset="-128"/>
                <a:ea typeface="Meiryo UI" panose="020B0604030504040204" pitchFamily="50" charset="-128"/>
              </a:rPr>
              <a:t>番号 ：００１４０−４−７２２０７０</a:t>
            </a:r>
          </a:p>
          <a:p>
            <a:r>
              <a:rPr kumimoji="1" lang="ja-JP" altLang="en-US" sz="1050" dirty="0">
                <a:solidFill>
                  <a:schemeClr val="tx1"/>
                </a:solidFill>
                <a:latin typeface="Meiryo UI" panose="020B0604030504040204" pitchFamily="50" charset="-128"/>
                <a:ea typeface="Meiryo UI" panose="020B0604030504040204" pitchFamily="50" charset="-128"/>
              </a:rPr>
              <a:t>加入者名：研究協議会</a:t>
            </a: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ゆう</a:t>
            </a:r>
            <a:r>
              <a:rPr kumimoji="1" lang="ja-JP" altLang="en-US" sz="1050" dirty="0" err="1">
                <a:solidFill>
                  <a:schemeClr val="tx1"/>
                </a:solidFill>
                <a:latin typeface="Meiryo UI" panose="020B0604030504040204" pitchFamily="50" charset="-128"/>
                <a:ea typeface="Meiryo UI" panose="020B0604030504040204" pitchFamily="50" charset="-128"/>
              </a:rPr>
              <a:t>ちょ</a:t>
            </a:r>
            <a:r>
              <a:rPr kumimoji="1" lang="ja-JP" altLang="en-US" sz="1050" dirty="0">
                <a:solidFill>
                  <a:schemeClr val="tx1"/>
                </a:solidFill>
                <a:latin typeface="Meiryo UI" panose="020B0604030504040204" pitchFamily="50" charset="-128"/>
                <a:ea typeface="Meiryo UI" panose="020B0604030504040204" pitchFamily="50" charset="-128"/>
              </a:rPr>
              <a:t>銀行</a:t>
            </a:r>
            <a:r>
              <a:rPr kumimoji="1" lang="en-US" altLang="ja-JP" sz="1050" dirty="0">
                <a:solidFill>
                  <a:schemeClr val="tx1"/>
                </a:solidFill>
                <a:latin typeface="Meiryo UI" panose="020B0604030504040204" pitchFamily="50" charset="-128"/>
                <a:ea typeface="Meiryo UI" panose="020B0604030504040204" pitchFamily="50" charset="-128"/>
              </a:rPr>
              <a:t>】</a:t>
            </a:r>
          </a:p>
          <a:p>
            <a:r>
              <a:rPr kumimoji="1" lang="ja-JP" altLang="en-US" sz="1050" dirty="0">
                <a:solidFill>
                  <a:schemeClr val="tx1"/>
                </a:solidFill>
                <a:latin typeface="Meiryo UI" panose="020B0604030504040204" pitchFamily="50" charset="-128"/>
                <a:ea typeface="Meiryo UI" panose="020B0604030504040204" pitchFamily="50" charset="-128"/>
              </a:rPr>
              <a:t>支店名：〇一九（ゼロイチキュウ）店</a:t>
            </a:r>
          </a:p>
          <a:p>
            <a:r>
              <a:rPr kumimoji="1" lang="ja-JP" altLang="en-US" sz="1050" dirty="0">
                <a:solidFill>
                  <a:schemeClr val="tx1"/>
                </a:solidFill>
                <a:latin typeface="Meiryo UI" panose="020B0604030504040204" pitchFamily="50" charset="-128"/>
                <a:ea typeface="Meiryo UI" panose="020B0604030504040204" pitchFamily="50" charset="-128"/>
              </a:rPr>
              <a:t>種別：当座 </a:t>
            </a:r>
          </a:p>
          <a:p>
            <a:r>
              <a:rPr kumimoji="1" lang="ja-JP" altLang="en-US" sz="1050" dirty="0">
                <a:solidFill>
                  <a:schemeClr val="tx1"/>
                </a:solidFill>
                <a:latin typeface="Meiryo UI" panose="020B0604030504040204" pitchFamily="50" charset="-128"/>
                <a:ea typeface="Meiryo UI" panose="020B0604030504040204" pitchFamily="50" charset="-128"/>
              </a:rPr>
              <a:t>口座番号：０７２２０７０ </a:t>
            </a:r>
          </a:p>
          <a:p>
            <a:r>
              <a:rPr kumimoji="1" lang="ja-JP" altLang="en-US" sz="1050" dirty="0">
                <a:solidFill>
                  <a:schemeClr val="tx1"/>
                </a:solidFill>
                <a:latin typeface="Meiryo UI" panose="020B0604030504040204" pitchFamily="50" charset="-128"/>
                <a:ea typeface="Meiryo UI" panose="020B0604030504040204" pitchFamily="50" charset="-128"/>
              </a:rPr>
              <a:t>加入者名：研究協議会 </a:t>
            </a: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振込依頼人名には，「所属先」，「氏名」を入力してください。 </a:t>
            </a:r>
          </a:p>
          <a:p>
            <a:r>
              <a:rPr kumimoji="1" lang="ja-JP" altLang="en-US" sz="1050" dirty="0">
                <a:solidFill>
                  <a:schemeClr val="tx1"/>
                </a:solidFill>
                <a:latin typeface="Meiryo UI" panose="020B0604030504040204" pitchFamily="50" charset="-128"/>
                <a:ea typeface="Meiryo UI" panose="020B0604030504040204" pitchFamily="50" charset="-128"/>
              </a:rPr>
              <a:t>例）桐が丘特別支援学校 筑波太郎 の場合 「キリガオカ ツクバタロウ」 </a:t>
            </a:r>
          </a:p>
          <a:p>
            <a:pPr algn="ctr"/>
            <a:endParaRPr kumimoji="1" lang="en-US" altLang="ja-JP" sz="1100" dirty="0">
              <a:solidFill>
                <a:schemeClr val="tx1"/>
              </a:solidFill>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F196B0E4-35C2-4123-88E1-7EB6D3B8CF08}"/>
              </a:ext>
            </a:extLst>
          </p:cNvPr>
          <p:cNvPicPr>
            <a:picLocks noChangeAspect="1"/>
          </p:cNvPicPr>
          <p:nvPr/>
        </p:nvPicPr>
        <p:blipFill rotWithShape="1">
          <a:blip r:embed="rId4">
            <a:extLst>
              <a:ext uri="{28A0092B-C50C-407E-A947-70E740481C1C}">
                <a14:useLocalDpi xmlns:a14="http://schemas.microsoft.com/office/drawing/2010/main" val="0"/>
              </a:ext>
            </a:extLst>
          </a:blip>
          <a:srcRect l="19444" t="25186" r="16148" b="8623"/>
          <a:stretch/>
        </p:blipFill>
        <p:spPr>
          <a:xfrm>
            <a:off x="4692927" y="7187203"/>
            <a:ext cx="1760224" cy="1356722"/>
          </a:xfrm>
          <a:prstGeom prst="rect">
            <a:avLst/>
          </a:prstGeom>
        </p:spPr>
      </p:pic>
      <p:pic>
        <p:nvPicPr>
          <p:cNvPr id="3" name="図 2">
            <a:extLst>
              <a:ext uri="{FF2B5EF4-FFF2-40B4-BE49-F238E27FC236}">
                <a16:creationId xmlns:a16="http://schemas.microsoft.com/office/drawing/2014/main" id="{A4965C9E-945E-47D6-B873-051C48C693B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446" y="7309871"/>
            <a:ext cx="1234054" cy="1234054"/>
          </a:xfrm>
          <a:prstGeom prst="rect">
            <a:avLst/>
          </a:prstGeom>
        </p:spPr>
      </p:pic>
    </p:spTree>
    <p:extLst>
      <p:ext uri="{BB962C8B-B14F-4D97-AF65-F5344CB8AC3E}">
        <p14:creationId xmlns:p14="http://schemas.microsoft.com/office/powerpoint/2010/main" val="17359306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613</TotalTime>
  <Words>339</Words>
  <Application>Microsoft Office PowerPoint</Application>
  <PresentationFormat>A4 210 x 297 mm</PresentationFormat>
  <Paragraphs>77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HG創英角ﾎﾟｯﾌﾟ体</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atom</dc:creator>
  <cp:lastModifiedBy>asagae</cp:lastModifiedBy>
  <cp:revision>26</cp:revision>
  <cp:lastPrinted>2021-06-03T08:02:53Z</cp:lastPrinted>
  <dcterms:created xsi:type="dcterms:W3CDTF">2021-05-26T23:06:02Z</dcterms:created>
  <dcterms:modified xsi:type="dcterms:W3CDTF">2021-07-28T00:02:00Z</dcterms:modified>
</cp:coreProperties>
</file>